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anva Sans" charset="1" panose="020B05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536562" y="567592"/>
            <a:ext cx="7321453" cy="9151816"/>
          </a:xfrm>
          <a:custGeom>
            <a:avLst/>
            <a:gdLst/>
            <a:ahLst/>
            <a:cxnLst/>
            <a:rect r="r" b="b" t="t" l="l"/>
            <a:pathLst>
              <a:path h="9151816" w="7321453">
                <a:moveTo>
                  <a:pt x="0" y="0"/>
                </a:moveTo>
                <a:lnTo>
                  <a:pt x="7321452" y="0"/>
                </a:lnTo>
                <a:lnTo>
                  <a:pt x="7321452" y="9151816"/>
                </a:lnTo>
                <a:lnTo>
                  <a:pt x="0" y="9151816"/>
                </a:lnTo>
                <a:lnTo>
                  <a:pt x="0" y="0"/>
                </a:lnTo>
                <a:close/>
              </a:path>
            </a:pathLst>
          </a:custGeom>
          <a:blipFill>
            <a:blip r:embed="rId3"/>
            <a:stretch>
              <a:fillRect l="0" t="0" r="0" b="0"/>
            </a:stretch>
          </a:blipFill>
        </p:spPr>
      </p:sp>
      <p:sp>
        <p:nvSpPr>
          <p:cNvPr name="TextBox 4" id="4"/>
          <p:cNvSpPr txBox="true"/>
          <p:nvPr/>
        </p:nvSpPr>
        <p:spPr>
          <a:xfrm rot="0">
            <a:off x="163286" y="4598851"/>
            <a:ext cx="11069585" cy="751840"/>
          </a:xfrm>
          <a:prstGeom prst="rect">
            <a:avLst/>
          </a:prstGeom>
        </p:spPr>
        <p:txBody>
          <a:bodyPr anchor="t" rtlCol="false" tIns="0" lIns="0" bIns="0" rIns="0">
            <a:spAutoFit/>
          </a:bodyPr>
          <a:lstStyle/>
          <a:p>
            <a:pPr algn="l">
              <a:lnSpc>
                <a:spcPts val="5600"/>
              </a:lnSpc>
            </a:pPr>
            <a:r>
              <a:rPr lang="en-US" sz="5600" spc="1120">
                <a:solidFill>
                  <a:srgbClr val="FFFFFF"/>
                </a:solidFill>
                <a:latin typeface="Canva Sans"/>
                <a:ea typeface="Canva Sans"/>
                <a:cs typeface="Canva Sans"/>
                <a:sym typeface="Canva Sans"/>
              </a:rPr>
              <a:t>HALF FRAME CAMERA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1267745"/>
            <a:ext cx="13422086" cy="8654481"/>
          </a:xfrm>
          <a:prstGeom prst="rect">
            <a:avLst/>
          </a:prstGeom>
        </p:spPr>
        <p:txBody>
          <a:bodyPr anchor="t" rtlCol="false" tIns="0" lIns="0" bIns="0" rIns="0">
            <a:spAutoFit/>
          </a:bodyPr>
          <a:lstStyle/>
          <a:p>
            <a:pPr algn="l">
              <a:lnSpc>
                <a:spcPts val="5258"/>
              </a:lnSpc>
            </a:pPr>
            <a:r>
              <a:rPr lang="en-US" sz="4044" spc="40">
                <a:solidFill>
                  <a:srgbClr val="FFFFFF"/>
                </a:solidFill>
                <a:latin typeface="Canva Sans"/>
                <a:ea typeface="Canva Sans"/>
                <a:cs typeface="Canva Sans"/>
                <a:sym typeface="Canva Sans"/>
              </a:rPr>
              <a:t>REACH: INCREASE REACH OF HOW MANY PEOPLE,  SEE THE CONTENT, GOAL IS 10,000 FOLLOWERS.</a:t>
            </a:r>
          </a:p>
          <a:p>
            <a:pPr algn="l">
              <a:lnSpc>
                <a:spcPts val="5258"/>
              </a:lnSpc>
            </a:pPr>
          </a:p>
          <a:p>
            <a:pPr algn="l">
              <a:lnSpc>
                <a:spcPts val="5258"/>
              </a:lnSpc>
            </a:pPr>
            <a:r>
              <a:rPr lang="en-US" sz="4044" spc="40">
                <a:solidFill>
                  <a:srgbClr val="FFFFFF"/>
                </a:solidFill>
                <a:latin typeface="Canva Sans"/>
                <a:ea typeface="Canva Sans"/>
                <a:cs typeface="Canva Sans"/>
                <a:sym typeface="Canva Sans"/>
              </a:rPr>
              <a:t>ENGAGEMENT: MORE PEOPLE LIKING, COMMENTING AND SHARING THE POSTS AND INTERACTING WITH THE PRODUCT WITH THE HASHTAG.</a:t>
            </a:r>
          </a:p>
          <a:p>
            <a:pPr algn="l">
              <a:lnSpc>
                <a:spcPts val="5258"/>
              </a:lnSpc>
            </a:pPr>
          </a:p>
          <a:p>
            <a:pPr algn="l">
              <a:lnSpc>
                <a:spcPts val="5258"/>
              </a:lnSpc>
            </a:pPr>
            <a:r>
              <a:rPr lang="en-US" sz="4044" spc="40">
                <a:solidFill>
                  <a:srgbClr val="FFFFFF"/>
                </a:solidFill>
                <a:latin typeface="Canva Sans"/>
                <a:ea typeface="Canva Sans"/>
                <a:cs typeface="Canva Sans"/>
                <a:sym typeface="Canva Sans"/>
              </a:rPr>
              <a:t>CONVERSION: CONVERTING ENGAGEMENT TO SALES VIA THE WEBSITE OR ANY ONLINE/IN PERSON SELLER. AIM IS 1000 IN THE FIRST MONTH</a:t>
            </a:r>
          </a:p>
          <a:p>
            <a:pPr algn="l">
              <a:lnSpc>
                <a:spcPts val="5258"/>
              </a:lnSpc>
            </a:pPr>
          </a:p>
          <a:p>
            <a:pPr algn="l">
              <a:lnSpc>
                <a:spcPts val="5258"/>
              </a:lnSpc>
              <a:spcBef>
                <a:spcPct val="0"/>
              </a:spcBef>
            </a:pPr>
            <a:r>
              <a:rPr lang="en-US" sz="4044" spc="40">
                <a:solidFill>
                  <a:srgbClr val="FFFFFF"/>
                </a:solidFill>
                <a:latin typeface="Canva Sans"/>
                <a:ea typeface="Canva Sans"/>
                <a:cs typeface="Canva Sans"/>
                <a:sym typeface="Canva Sans"/>
              </a:rPr>
              <a:t>BRAND AWARENESS: MORE PEOPLE ARE AWARE OF THE BRAND AND HOW THEY’VE DIVERSIFIED.</a:t>
            </a:r>
          </a:p>
        </p:txBody>
      </p:sp>
      <p:sp>
        <p:nvSpPr>
          <p:cNvPr name="TextBox 4" id="4"/>
          <p:cNvSpPr txBox="true"/>
          <p:nvPr/>
        </p:nvSpPr>
        <p:spPr>
          <a:xfrm rot="5400000">
            <a:off x="11479894" y="3827695"/>
            <a:ext cx="9232002" cy="2631611"/>
          </a:xfrm>
          <a:prstGeom prst="rect">
            <a:avLst/>
          </a:prstGeom>
        </p:spPr>
        <p:txBody>
          <a:bodyPr anchor="t" rtlCol="false" tIns="0" lIns="0" bIns="0" rIns="0">
            <a:spAutoFit/>
          </a:bodyPr>
          <a:lstStyle/>
          <a:p>
            <a:pPr algn="l">
              <a:lnSpc>
                <a:spcPts val="21172"/>
              </a:lnSpc>
              <a:spcBef>
                <a:spcPct val="0"/>
              </a:spcBef>
            </a:pPr>
            <a:r>
              <a:rPr lang="en-US" sz="16286" spc="162">
                <a:solidFill>
                  <a:srgbClr val="FFFFFF"/>
                </a:solidFill>
                <a:latin typeface="Canva Sans"/>
                <a:ea typeface="Canva Sans"/>
                <a:cs typeface="Canva Sans"/>
                <a:sym typeface="Canva Sans"/>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021418" y="1028700"/>
            <a:ext cx="4266582" cy="6032160"/>
          </a:xfrm>
          <a:custGeom>
            <a:avLst/>
            <a:gdLst/>
            <a:ahLst/>
            <a:cxnLst/>
            <a:rect r="r" b="b" t="t" l="l"/>
            <a:pathLst>
              <a:path h="6032160" w="4266582">
                <a:moveTo>
                  <a:pt x="0" y="0"/>
                </a:moveTo>
                <a:lnTo>
                  <a:pt x="4266582" y="0"/>
                </a:lnTo>
                <a:lnTo>
                  <a:pt x="4266582" y="6032160"/>
                </a:lnTo>
                <a:lnTo>
                  <a:pt x="0" y="6032160"/>
                </a:lnTo>
                <a:lnTo>
                  <a:pt x="0" y="0"/>
                </a:lnTo>
                <a:close/>
              </a:path>
            </a:pathLst>
          </a:custGeom>
          <a:blipFill>
            <a:blip r:embed="rId3"/>
            <a:stretch>
              <a:fillRect l="-111154" t="0" r="0" b="0"/>
            </a:stretch>
          </a:blipFill>
        </p:spPr>
      </p:sp>
      <p:sp>
        <p:nvSpPr>
          <p:cNvPr name="Freeform 4" id="4"/>
          <p:cNvSpPr/>
          <p:nvPr/>
        </p:nvSpPr>
        <p:spPr>
          <a:xfrm flipH="false" flipV="false" rot="0">
            <a:off x="4658685" y="1014526"/>
            <a:ext cx="8987901" cy="6017986"/>
          </a:xfrm>
          <a:custGeom>
            <a:avLst/>
            <a:gdLst/>
            <a:ahLst/>
            <a:cxnLst/>
            <a:rect r="r" b="b" t="t" l="l"/>
            <a:pathLst>
              <a:path h="6017986" w="8987901">
                <a:moveTo>
                  <a:pt x="0" y="0"/>
                </a:moveTo>
                <a:lnTo>
                  <a:pt x="8987901" y="0"/>
                </a:lnTo>
                <a:lnTo>
                  <a:pt x="8987901" y="6017986"/>
                </a:lnTo>
                <a:lnTo>
                  <a:pt x="0" y="6017986"/>
                </a:lnTo>
                <a:lnTo>
                  <a:pt x="0" y="0"/>
                </a:lnTo>
                <a:close/>
              </a:path>
            </a:pathLst>
          </a:custGeom>
          <a:blipFill>
            <a:blip r:embed="rId4"/>
            <a:stretch>
              <a:fillRect l="0" t="0" r="0" b="0"/>
            </a:stretch>
          </a:blipFill>
        </p:spPr>
      </p:sp>
      <p:sp>
        <p:nvSpPr>
          <p:cNvPr name="Freeform 5" id="5"/>
          <p:cNvSpPr/>
          <p:nvPr/>
        </p:nvSpPr>
        <p:spPr>
          <a:xfrm flipH="false" flipV="false" rot="-5400000">
            <a:off x="-869015" y="2025318"/>
            <a:ext cx="6032160" cy="4038924"/>
          </a:xfrm>
          <a:custGeom>
            <a:avLst/>
            <a:gdLst/>
            <a:ahLst/>
            <a:cxnLst/>
            <a:rect r="r" b="b" t="t" l="l"/>
            <a:pathLst>
              <a:path h="4038924" w="6032160">
                <a:moveTo>
                  <a:pt x="0" y="0"/>
                </a:moveTo>
                <a:lnTo>
                  <a:pt x="6032160" y="0"/>
                </a:lnTo>
                <a:lnTo>
                  <a:pt x="6032160" y="4038924"/>
                </a:lnTo>
                <a:lnTo>
                  <a:pt x="0" y="4038924"/>
                </a:lnTo>
                <a:lnTo>
                  <a:pt x="0" y="0"/>
                </a:lnTo>
                <a:close/>
              </a:path>
            </a:pathLst>
          </a:custGeom>
          <a:blipFill>
            <a:blip r:embed="rId5"/>
            <a:stretch>
              <a:fillRect l="0" t="0" r="0" b="0"/>
            </a:stretch>
          </a:blipFill>
        </p:spPr>
      </p:sp>
      <p:sp>
        <p:nvSpPr>
          <p:cNvPr name="TextBox 6" id="6"/>
          <p:cNvSpPr txBox="true"/>
          <p:nvPr/>
        </p:nvSpPr>
        <p:spPr>
          <a:xfrm rot="0">
            <a:off x="6463159" y="8506460"/>
            <a:ext cx="5361682" cy="751840"/>
          </a:xfrm>
          <a:prstGeom prst="rect">
            <a:avLst/>
          </a:prstGeom>
        </p:spPr>
        <p:txBody>
          <a:bodyPr anchor="t" rtlCol="false" tIns="0" lIns="0" bIns="0" rIns="0">
            <a:spAutoFit/>
          </a:bodyPr>
          <a:lstStyle/>
          <a:p>
            <a:pPr algn="ctr">
              <a:lnSpc>
                <a:spcPts val="5600"/>
              </a:lnSpc>
              <a:spcBef>
                <a:spcPct val="0"/>
              </a:spcBef>
            </a:pPr>
            <a:r>
              <a:rPr lang="en-US" sz="5600" spc="1120">
                <a:solidFill>
                  <a:srgbClr val="FFFFFF"/>
                </a:solidFill>
                <a:latin typeface="Canva Sans"/>
                <a:ea typeface="Canva Sans"/>
                <a:cs typeface="Canva Sans"/>
                <a:sym typeface="Canva San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8027" y="2263153"/>
            <a:ext cx="4227377" cy="6356958"/>
          </a:xfrm>
          <a:custGeom>
            <a:avLst/>
            <a:gdLst/>
            <a:ahLst/>
            <a:cxnLst/>
            <a:rect r="r" b="b" t="t" l="l"/>
            <a:pathLst>
              <a:path h="6356958" w="4227377">
                <a:moveTo>
                  <a:pt x="0" y="0"/>
                </a:moveTo>
                <a:lnTo>
                  <a:pt x="4227377" y="0"/>
                </a:lnTo>
                <a:lnTo>
                  <a:pt x="4227377"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5917097" y="2263153"/>
            <a:ext cx="4127584" cy="6356958"/>
          </a:xfrm>
          <a:custGeom>
            <a:avLst/>
            <a:gdLst/>
            <a:ahLst/>
            <a:cxnLst/>
            <a:rect r="r" b="b" t="t" l="l"/>
            <a:pathLst>
              <a:path h="6356958" w="4127584">
                <a:moveTo>
                  <a:pt x="0" y="0"/>
                </a:moveTo>
                <a:lnTo>
                  <a:pt x="4127584" y="0"/>
                </a:lnTo>
                <a:lnTo>
                  <a:pt x="4127584" y="6356958"/>
                </a:lnTo>
                <a:lnTo>
                  <a:pt x="0" y="6356958"/>
                </a:lnTo>
                <a:lnTo>
                  <a:pt x="0" y="0"/>
                </a:lnTo>
                <a:close/>
              </a:path>
            </a:pathLst>
          </a:custGeom>
          <a:blipFill>
            <a:blip r:embed="rId4"/>
            <a:stretch>
              <a:fillRect l="-31249" t="0" r="-22762" b="0"/>
            </a:stretch>
          </a:blipFill>
        </p:spPr>
      </p:sp>
      <p:sp>
        <p:nvSpPr>
          <p:cNvPr name="TextBox 5" id="5"/>
          <p:cNvSpPr txBox="true"/>
          <p:nvPr/>
        </p:nvSpPr>
        <p:spPr>
          <a:xfrm rot="5400000">
            <a:off x="15416322" y="4648200"/>
            <a:ext cx="3514745" cy="990599"/>
          </a:xfrm>
          <a:prstGeom prst="rect">
            <a:avLst/>
          </a:prstGeom>
        </p:spPr>
        <p:txBody>
          <a:bodyPr anchor="t" rtlCol="false" tIns="0" lIns="0" bIns="0" rIns="0">
            <a:spAutoFit/>
          </a:bodyPr>
          <a:lstStyle/>
          <a:p>
            <a:pPr algn="l">
              <a:lnSpc>
                <a:spcPts val="7499"/>
              </a:lnSpc>
            </a:pPr>
            <a:r>
              <a:rPr lang="en-US" sz="7499" spc="1499">
                <a:solidFill>
                  <a:srgbClr val="FFFFFF"/>
                </a:solidFill>
                <a:latin typeface="Canva Sans"/>
                <a:ea typeface="Canva Sans"/>
                <a:cs typeface="Canva Sans"/>
                <a:sym typeface="Canva Sans"/>
              </a:rPr>
              <a:t>GOAL</a:t>
            </a:r>
          </a:p>
        </p:txBody>
      </p:sp>
      <p:sp>
        <p:nvSpPr>
          <p:cNvPr name="TextBox 6" id="6"/>
          <p:cNvSpPr txBox="true"/>
          <p:nvPr/>
        </p:nvSpPr>
        <p:spPr>
          <a:xfrm rot="0">
            <a:off x="10044681" y="2225053"/>
            <a:ext cx="6147940" cy="8350251"/>
          </a:xfrm>
          <a:prstGeom prst="rect">
            <a:avLst/>
          </a:prstGeom>
        </p:spPr>
        <p:txBody>
          <a:bodyPr anchor="t" rtlCol="false" tIns="0" lIns="0" bIns="0" rIns="0">
            <a:spAutoFit/>
          </a:bodyPr>
          <a:lstStyle/>
          <a:p>
            <a:pPr algn="l" marL="928360" indent="-464180" lvl="1">
              <a:lnSpc>
                <a:spcPts val="5589"/>
              </a:lnSpc>
              <a:buAutoNum type="arabicPeriod" startAt="1"/>
            </a:pPr>
            <a:r>
              <a:rPr lang="en-US" sz="4299" spc="42">
                <a:solidFill>
                  <a:srgbClr val="FFFFFF"/>
                </a:solidFill>
                <a:latin typeface="Canva Sans"/>
                <a:ea typeface="Canva Sans"/>
                <a:cs typeface="Canva Sans"/>
                <a:sym typeface="Canva Sans"/>
              </a:rPr>
              <a:t>REACH 1000 SALES IN FIRST MONTH</a:t>
            </a:r>
          </a:p>
          <a:p>
            <a:pPr algn="l" marL="928360" indent="-464180" lvl="1">
              <a:lnSpc>
                <a:spcPts val="5589"/>
              </a:lnSpc>
              <a:buAutoNum type="arabicPeriod" startAt="1"/>
            </a:pPr>
            <a:r>
              <a:rPr lang="en-US" sz="4299" spc="42">
                <a:solidFill>
                  <a:srgbClr val="FFFFFF"/>
                </a:solidFill>
                <a:latin typeface="Canva Sans"/>
                <a:ea typeface="Canva Sans"/>
                <a:cs typeface="Canva Sans"/>
                <a:sym typeface="Canva Sans"/>
              </a:rPr>
              <a:t> SELL 10,000 BY THE END OF THE QUATER</a:t>
            </a:r>
          </a:p>
          <a:p>
            <a:pPr algn="l" marL="928360" indent="-464180" lvl="1">
              <a:lnSpc>
                <a:spcPts val="5589"/>
              </a:lnSpc>
              <a:buAutoNum type="arabicPeriod" startAt="1"/>
            </a:pPr>
            <a:r>
              <a:rPr lang="en-US" sz="4299" spc="42">
                <a:solidFill>
                  <a:srgbClr val="FFFFFF"/>
                </a:solidFill>
                <a:latin typeface="Canva Sans"/>
                <a:ea typeface="Canva Sans"/>
                <a:cs typeface="Canva Sans"/>
                <a:sym typeface="Canva Sans"/>
              </a:rPr>
              <a:t> GAIN 10,000 NEW FOLLOWERS TO OUR ACCOUNT BY THE END OF THE QUATER.</a:t>
            </a:r>
          </a:p>
          <a:p>
            <a:pPr algn="l">
              <a:lnSpc>
                <a:spcPts val="480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5400000">
            <a:off x="13106097" y="3474962"/>
            <a:ext cx="5641936" cy="3337076"/>
          </a:xfrm>
          <a:prstGeom prst="rect">
            <a:avLst/>
          </a:prstGeom>
        </p:spPr>
        <p:txBody>
          <a:bodyPr anchor="t" rtlCol="false" tIns="0" lIns="0" bIns="0" rIns="0">
            <a:spAutoFit/>
          </a:bodyPr>
          <a:lstStyle/>
          <a:p>
            <a:pPr algn="ctr">
              <a:lnSpc>
                <a:spcPts val="12880"/>
              </a:lnSpc>
            </a:pPr>
            <a:r>
              <a:rPr lang="en-US" sz="12880" spc="2576">
                <a:solidFill>
                  <a:srgbClr val="FFFFFF"/>
                </a:solidFill>
                <a:latin typeface="Canva Sans"/>
                <a:ea typeface="Canva Sans"/>
                <a:cs typeface="Canva Sans"/>
                <a:sym typeface="Canva Sans"/>
              </a:rPr>
              <a:t>PLAN</a:t>
            </a:r>
          </a:p>
          <a:p>
            <a:pPr algn="ctr">
              <a:lnSpc>
                <a:spcPts val="12880"/>
              </a:lnSpc>
              <a:spcBef>
                <a:spcPct val="0"/>
              </a:spcBef>
            </a:pPr>
          </a:p>
        </p:txBody>
      </p:sp>
      <p:sp>
        <p:nvSpPr>
          <p:cNvPr name="TextBox 4" id="4"/>
          <p:cNvSpPr txBox="true"/>
          <p:nvPr/>
        </p:nvSpPr>
        <p:spPr>
          <a:xfrm rot="0">
            <a:off x="1464129" y="2417782"/>
            <a:ext cx="13831597" cy="4276090"/>
          </a:xfrm>
          <a:prstGeom prst="rect">
            <a:avLst/>
          </a:prstGeom>
        </p:spPr>
        <p:txBody>
          <a:bodyPr anchor="t" rtlCol="false" tIns="0" lIns="0" bIns="0" rIns="0">
            <a:spAutoFit/>
          </a:bodyPr>
          <a:lstStyle/>
          <a:p>
            <a:pPr algn="ctr">
              <a:lnSpc>
                <a:spcPts val="5600"/>
              </a:lnSpc>
              <a:spcBef>
                <a:spcPct val="0"/>
              </a:spcBef>
            </a:pPr>
            <a:r>
              <a:rPr lang="en-US" sz="5600" spc="1120">
                <a:solidFill>
                  <a:srgbClr val="FFFFFF"/>
                </a:solidFill>
                <a:latin typeface="Canva Sans"/>
                <a:ea typeface="Canva Sans"/>
                <a:cs typeface="Canva Sans"/>
                <a:sym typeface="Canva Sans"/>
              </a:rPr>
              <a:t>TH</a:t>
            </a:r>
            <a:r>
              <a:rPr lang="en-US" sz="5600" spc="1120">
                <a:solidFill>
                  <a:srgbClr val="FFFFFF"/>
                </a:solidFill>
                <a:latin typeface="Canva Sans"/>
                <a:ea typeface="Canva Sans"/>
                <a:cs typeface="Canva Sans"/>
                <a:sym typeface="Canva Sans"/>
              </a:rPr>
              <a:t>REE INSTAGRAM POSTS PER WEEK</a:t>
            </a:r>
          </a:p>
          <a:p>
            <a:pPr algn="ctr">
              <a:lnSpc>
                <a:spcPts val="5600"/>
              </a:lnSpc>
              <a:spcBef>
                <a:spcPct val="0"/>
              </a:spcBef>
            </a:pPr>
            <a:r>
              <a:rPr lang="en-US" sz="5600" spc="1120">
                <a:solidFill>
                  <a:srgbClr val="FFFFFF"/>
                </a:solidFill>
                <a:latin typeface="Canva Sans"/>
                <a:ea typeface="Canva Sans"/>
                <a:cs typeface="Canva Sans"/>
                <a:sym typeface="Canva Sans"/>
              </a:rPr>
              <a:t>2 TIKTOKS (+REELS) PER WEEK</a:t>
            </a:r>
          </a:p>
          <a:p>
            <a:pPr algn="ctr">
              <a:lnSpc>
                <a:spcPts val="5600"/>
              </a:lnSpc>
              <a:spcBef>
                <a:spcPct val="0"/>
              </a:spcBef>
            </a:pPr>
            <a:r>
              <a:rPr lang="en-US" sz="5600" spc="1120">
                <a:solidFill>
                  <a:srgbClr val="FFFFFF"/>
                </a:solidFill>
                <a:latin typeface="Canva Sans"/>
                <a:ea typeface="Canva Sans"/>
                <a:cs typeface="Canva Sans"/>
                <a:sym typeface="Canva Sans"/>
              </a:rPr>
              <a:t>1 YOUTUBE VIDEO PER WEEK</a:t>
            </a:r>
          </a:p>
          <a:p>
            <a:pPr algn="ctr">
              <a:lnSpc>
                <a:spcPts val="56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10501" y="1028700"/>
            <a:ext cx="16100044" cy="8639175"/>
          </a:xfrm>
          <a:prstGeom prst="rect">
            <a:avLst/>
          </a:prstGeom>
        </p:spPr>
        <p:txBody>
          <a:bodyPr anchor="t" rtlCol="false" tIns="0" lIns="0" bIns="0" rIns="0">
            <a:spAutoFit/>
          </a:bodyPr>
          <a:lstStyle/>
          <a:p>
            <a:pPr algn="l">
              <a:lnSpc>
                <a:spcPts val="3041"/>
              </a:lnSpc>
            </a:pPr>
            <a:r>
              <a:rPr lang="en-US" sz="2534">
                <a:solidFill>
                  <a:srgbClr val="FFFFFF"/>
                </a:solidFill>
                <a:latin typeface="Canva Sans"/>
                <a:ea typeface="Canva Sans"/>
                <a:cs typeface="Canva Sans"/>
                <a:sym typeface="Canva Sans"/>
              </a:rPr>
              <a:t>1. Showcase the “Double the Shots” Advantage</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Post a short reel/TikTok demonstrating how you get 72 shots on a 36-exposure roll.</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Use split-screen editing: one side shows a standard camera burning through shots quickly, the other shows the half-frame lasting longer.</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Caption idea: “More memories. Same roll.”</a:t>
            </a:r>
          </a:p>
          <a:p>
            <a:pPr algn="l">
              <a:lnSpc>
                <a:spcPts val="3041"/>
              </a:lnSpc>
            </a:pPr>
            <a:r>
              <a:rPr lang="en-US" sz="2534">
                <a:solidFill>
                  <a:srgbClr val="FFFFFF"/>
                </a:solidFill>
                <a:latin typeface="Canva Sans"/>
                <a:ea typeface="Canva Sans"/>
                <a:cs typeface="Canva Sans"/>
                <a:sym typeface="Canva Sans"/>
              </a:rPr>
              <a:t>2. Before &amp; After / Creative Pairing Shots</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Since half-frame creates two images per frame, show off diptychs (paired photos) that tell a story.</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Example: left photo = “before coffee,” right photo = “after coffee.”</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Encourage followers to get creative and share their own ideas.</a:t>
            </a:r>
          </a:p>
          <a:p>
            <a:pPr algn="l">
              <a:lnSpc>
                <a:spcPts val="3041"/>
              </a:lnSpc>
            </a:pPr>
            <a:r>
              <a:rPr lang="en-US" sz="2534">
                <a:solidFill>
                  <a:srgbClr val="FFFFFF"/>
                </a:solidFill>
                <a:latin typeface="Canva Sans"/>
                <a:ea typeface="Canva Sans"/>
                <a:cs typeface="Canva Sans"/>
                <a:sym typeface="Canva Sans"/>
              </a:rPr>
              <a:t>3. Behind-the-Scenes of Film Loading &amp; Shooting</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Film a satisfying ASMR-style clip of loading film, winding, and clicking the shutter.</a:t>
            </a:r>
          </a:p>
          <a:p>
            <a:pPr algn="l" marL="547214" indent="-273607" lvl="1">
              <a:lnSpc>
                <a:spcPts val="3041"/>
              </a:lnSpc>
              <a:buFont typeface="Arial"/>
              <a:buChar char="•"/>
            </a:pPr>
            <a:r>
              <a:rPr lang="en-US" sz="2534">
                <a:solidFill>
                  <a:srgbClr val="FFFFFF"/>
                </a:solidFill>
                <a:latin typeface="Canva Sans"/>
                <a:ea typeface="Canva Sans"/>
                <a:cs typeface="Canva Sans"/>
                <a:sym typeface="Canva Sans"/>
              </a:rPr>
              <a:t>Overlay text like: “Ever shot on half-frame? Twice the fun, half the size.”</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Great for reels or YouTube Shorts since it emphasizes the tactile, retro feel.</a:t>
            </a:r>
          </a:p>
          <a:p>
            <a:pPr algn="l">
              <a:lnSpc>
                <a:spcPts val="3041"/>
              </a:lnSpc>
            </a:pPr>
            <a:r>
              <a:rPr lang="en-US" sz="2534">
                <a:solidFill>
                  <a:srgbClr val="FFFFFF"/>
                </a:solidFill>
                <a:latin typeface="Canva Sans"/>
                <a:ea typeface="Canva Sans"/>
                <a:cs typeface="Canva Sans"/>
                <a:sym typeface="Canva Sans"/>
              </a:rPr>
              <a:t>4. Aesthetic Comparisons (Film vs. Digital)</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Post side-by-side shots: one taken with a phone, one with the half-frame camera.</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Highlight the film texture, vintage look, and unique character.</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Add a caption like: “Can your phone do this?”</a:t>
            </a:r>
          </a:p>
          <a:p>
            <a:pPr algn="l">
              <a:lnSpc>
                <a:spcPts val="3041"/>
              </a:lnSpc>
            </a:pPr>
            <a:r>
              <a:rPr lang="en-US" sz="2534">
                <a:solidFill>
                  <a:srgbClr val="FFFFFF"/>
                </a:solidFill>
                <a:latin typeface="Canva Sans"/>
                <a:ea typeface="Canva Sans"/>
                <a:cs typeface="Canva Sans"/>
                <a:sym typeface="Canva Sans"/>
              </a:rPr>
              <a:t>5. Community / Challenge Content</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Launch a “Half-Frame Challenge” encouraging people to tell a story in two frames.</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Share the best user submissions on your account.</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Example prompt: “Frame 1: anticipation. Frame 2: the reveal.”</a:t>
            </a:r>
          </a:p>
          <a:p>
            <a:pPr algn="l" marL="547216" indent="-273608" lvl="1">
              <a:lnSpc>
                <a:spcPts val="3041"/>
              </a:lnSpc>
              <a:buFont typeface="Arial"/>
              <a:buChar char="•"/>
            </a:pPr>
            <a:r>
              <a:rPr lang="en-US" sz="2534">
                <a:solidFill>
                  <a:srgbClr val="FFFFFF"/>
                </a:solidFill>
                <a:latin typeface="Canva Sans"/>
                <a:ea typeface="Canva Sans"/>
                <a:cs typeface="Canva Sans"/>
                <a:sym typeface="Canva Sans"/>
              </a:rPr>
              <a:t>Use the hashtag #halfframechallenge</a:t>
            </a:r>
          </a:p>
          <a:p>
            <a:pPr algn="l">
              <a:lnSpc>
                <a:spcPts val="2097"/>
              </a:lnSpc>
            </a:pPr>
          </a:p>
        </p:txBody>
      </p:sp>
      <p:sp>
        <p:nvSpPr>
          <p:cNvPr name="TextBox 4" id="4"/>
          <p:cNvSpPr txBox="true"/>
          <p:nvPr/>
        </p:nvSpPr>
        <p:spPr>
          <a:xfrm rot="5400000">
            <a:off x="12927618" y="4767580"/>
            <a:ext cx="9272964" cy="751840"/>
          </a:xfrm>
          <a:prstGeom prst="rect">
            <a:avLst/>
          </a:prstGeom>
        </p:spPr>
        <p:txBody>
          <a:bodyPr anchor="t" rtlCol="false" tIns="0" lIns="0" bIns="0" rIns="0">
            <a:spAutoFit/>
          </a:bodyPr>
          <a:lstStyle/>
          <a:p>
            <a:pPr algn="l">
              <a:lnSpc>
                <a:spcPts val="5600"/>
              </a:lnSpc>
            </a:pPr>
            <a:r>
              <a:rPr lang="en-US" sz="5600" spc="1120">
                <a:solidFill>
                  <a:srgbClr val="FFFFFF"/>
                </a:solidFill>
                <a:latin typeface="Canva Sans"/>
                <a:ea typeface="Canva Sans"/>
                <a:cs typeface="Canva Sans"/>
                <a:sym typeface="Canva Sans"/>
              </a:rPr>
              <a:t>MARKETING PLANS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5400000">
            <a:off x="12895734" y="4767580"/>
            <a:ext cx="8631882" cy="751840"/>
          </a:xfrm>
          <a:prstGeom prst="rect">
            <a:avLst/>
          </a:prstGeom>
        </p:spPr>
        <p:txBody>
          <a:bodyPr anchor="t" rtlCol="false" tIns="0" lIns="0" bIns="0" rIns="0">
            <a:spAutoFit/>
          </a:bodyPr>
          <a:lstStyle/>
          <a:p>
            <a:pPr algn="ctr">
              <a:lnSpc>
                <a:spcPts val="5600"/>
              </a:lnSpc>
              <a:spcBef>
                <a:spcPct val="0"/>
              </a:spcBef>
            </a:pPr>
            <a:r>
              <a:rPr lang="en-US" sz="5600" spc="1120">
                <a:solidFill>
                  <a:srgbClr val="FFFFFF"/>
                </a:solidFill>
                <a:latin typeface="Canva Sans"/>
                <a:ea typeface="Canva Sans"/>
                <a:cs typeface="Canva Sans"/>
                <a:sym typeface="Canva Sans"/>
              </a:rPr>
              <a:t>TARGET AUDIENCE</a:t>
            </a:r>
          </a:p>
        </p:txBody>
      </p:sp>
      <p:sp>
        <p:nvSpPr>
          <p:cNvPr name="TextBox 4" id="4"/>
          <p:cNvSpPr txBox="true"/>
          <p:nvPr/>
        </p:nvSpPr>
        <p:spPr>
          <a:xfrm rot="0">
            <a:off x="1028700" y="1114425"/>
            <a:ext cx="15371410" cy="7353569"/>
          </a:xfrm>
          <a:prstGeom prst="rect">
            <a:avLst/>
          </a:prstGeom>
        </p:spPr>
        <p:txBody>
          <a:bodyPr anchor="t" rtlCol="false" tIns="0" lIns="0" bIns="0" rIns="0">
            <a:spAutoFit/>
          </a:bodyPr>
          <a:lstStyle/>
          <a:p>
            <a:pPr algn="l">
              <a:lnSpc>
                <a:spcPts val="4135"/>
              </a:lnSpc>
            </a:pPr>
            <a:r>
              <a:rPr lang="en-US" sz="4135" spc="827">
                <a:solidFill>
                  <a:srgbClr val="FFFFFF"/>
                </a:solidFill>
                <a:latin typeface="Canva Sans"/>
                <a:ea typeface="Canva Sans"/>
                <a:cs typeface="Canva Sans"/>
                <a:sym typeface="Canva Sans"/>
              </a:rPr>
              <a:t>DEMOGRAPHICS: AGES 20-40, LOWER-MIDDLE INCOME, NEAR A TOWN OR CITY, ANY EDUCATION LEVEL.</a:t>
            </a:r>
          </a:p>
          <a:p>
            <a:pPr algn="l">
              <a:lnSpc>
                <a:spcPts val="4135"/>
              </a:lnSpc>
            </a:pPr>
          </a:p>
          <a:p>
            <a:pPr algn="l">
              <a:lnSpc>
                <a:spcPts val="4135"/>
              </a:lnSpc>
            </a:pPr>
            <a:r>
              <a:rPr lang="en-US" sz="4135" spc="827">
                <a:solidFill>
                  <a:srgbClr val="FFFFFF"/>
                </a:solidFill>
                <a:latin typeface="Canva Sans"/>
                <a:ea typeface="Canva Sans"/>
                <a:cs typeface="Canva Sans"/>
                <a:sym typeface="Canva Sans"/>
              </a:rPr>
              <a:t>PHYCOGRAPHICS:ARTY, NOSTALGIC, FILM PHOTOGRAPHY BEGINNER, CREATIVE, NON TECHNICAL.</a:t>
            </a:r>
          </a:p>
          <a:p>
            <a:pPr algn="l">
              <a:lnSpc>
                <a:spcPts val="4135"/>
              </a:lnSpc>
            </a:pPr>
          </a:p>
          <a:p>
            <a:pPr algn="l">
              <a:lnSpc>
                <a:spcPts val="4135"/>
              </a:lnSpc>
            </a:pPr>
            <a:r>
              <a:rPr lang="en-US" sz="4135" spc="827">
                <a:solidFill>
                  <a:srgbClr val="FFFFFF"/>
                </a:solidFill>
                <a:latin typeface="Canva Sans"/>
                <a:ea typeface="Canva Sans"/>
                <a:cs typeface="Canva Sans"/>
                <a:sym typeface="Canva Sans"/>
              </a:rPr>
              <a:t>BEHAVOURS: FREQUENT PHOTOTAKER, OUTDOORSY OR SOCIAL, LIKES OLD FILMS OR LIKES THE FEEL OF FILM PHOTOGRAPHY</a:t>
            </a:r>
          </a:p>
          <a:p>
            <a:pPr algn="l">
              <a:lnSpc>
                <a:spcPts val="4135"/>
              </a:lnSpc>
            </a:pPr>
          </a:p>
          <a:p>
            <a:pPr algn="l">
              <a:lnSpc>
                <a:spcPts val="4135"/>
              </a:lnSpc>
            </a:pPr>
          </a:p>
          <a:p>
            <a:pPr algn="l">
              <a:lnSpc>
                <a:spcPts val="413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059485" y="2149422"/>
            <a:ext cx="9901944" cy="5569844"/>
          </a:xfrm>
          <a:custGeom>
            <a:avLst/>
            <a:gdLst/>
            <a:ahLst/>
            <a:cxnLst/>
            <a:rect r="r" b="b" t="t" l="l"/>
            <a:pathLst>
              <a:path h="5569844" w="9901944">
                <a:moveTo>
                  <a:pt x="0" y="0"/>
                </a:moveTo>
                <a:lnTo>
                  <a:pt x="9901944" y="0"/>
                </a:lnTo>
                <a:lnTo>
                  <a:pt x="9901944" y="5569844"/>
                </a:lnTo>
                <a:lnTo>
                  <a:pt x="0" y="5569844"/>
                </a:lnTo>
                <a:lnTo>
                  <a:pt x="0" y="0"/>
                </a:lnTo>
                <a:close/>
              </a:path>
            </a:pathLst>
          </a:custGeom>
          <a:blipFill>
            <a:blip r:embed="rId3"/>
            <a:stretch>
              <a:fillRect l="0" t="0" r="0" b="0"/>
            </a:stretch>
          </a:blipFill>
        </p:spPr>
      </p:sp>
      <p:sp>
        <p:nvSpPr>
          <p:cNvPr name="TextBox 4" id="4"/>
          <p:cNvSpPr txBox="true"/>
          <p:nvPr/>
        </p:nvSpPr>
        <p:spPr>
          <a:xfrm rot="0">
            <a:off x="0" y="2073222"/>
            <a:ext cx="8059485" cy="6062457"/>
          </a:xfrm>
          <a:prstGeom prst="rect">
            <a:avLst/>
          </a:prstGeom>
        </p:spPr>
        <p:txBody>
          <a:bodyPr anchor="t" rtlCol="false" tIns="0" lIns="0" bIns="0" rIns="0">
            <a:spAutoFit/>
          </a:bodyPr>
          <a:lstStyle/>
          <a:p>
            <a:pPr algn="l">
              <a:lnSpc>
                <a:spcPts val="6048"/>
              </a:lnSpc>
            </a:pPr>
            <a:r>
              <a:rPr lang="en-US" sz="4320">
                <a:solidFill>
                  <a:srgbClr val="FFFFFF"/>
                </a:solidFill>
                <a:latin typeface="Canva Sans"/>
                <a:ea typeface="Canva Sans"/>
                <a:cs typeface="Canva Sans"/>
                <a:sym typeface="Canva Sans"/>
              </a:rPr>
              <a:t>FILM AND DIGITAL COMPARISON POSTS</a:t>
            </a:r>
          </a:p>
          <a:p>
            <a:pPr algn="l">
              <a:lnSpc>
                <a:spcPts val="6048"/>
              </a:lnSpc>
            </a:pPr>
          </a:p>
          <a:p>
            <a:pPr algn="l">
              <a:lnSpc>
                <a:spcPts val="6048"/>
              </a:lnSpc>
              <a:spcBef>
                <a:spcPct val="0"/>
              </a:spcBef>
            </a:pPr>
            <a:r>
              <a:rPr lang="en-US" sz="4320">
                <a:solidFill>
                  <a:srgbClr val="FFFFFF"/>
                </a:solidFill>
                <a:latin typeface="Canva Sans"/>
                <a:ea typeface="Canva Sans"/>
                <a:cs typeface="Canva Sans"/>
                <a:sym typeface="Canva Sans"/>
              </a:rPr>
              <a:t>COMPARE PHOTOS USE A DIGITAL CAMERA AND OUR FILM HALF FRAME TO SEE THE DIFFERENCE IN HOW THEY LOOK.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783215" y="1028700"/>
            <a:ext cx="5972354" cy="7465442"/>
          </a:xfrm>
          <a:custGeom>
            <a:avLst/>
            <a:gdLst/>
            <a:ahLst/>
            <a:cxnLst/>
            <a:rect r="r" b="b" t="t" l="l"/>
            <a:pathLst>
              <a:path h="7465442" w="5972354">
                <a:moveTo>
                  <a:pt x="0" y="0"/>
                </a:moveTo>
                <a:lnTo>
                  <a:pt x="5972354" y="0"/>
                </a:lnTo>
                <a:lnTo>
                  <a:pt x="5972354" y="7465442"/>
                </a:lnTo>
                <a:lnTo>
                  <a:pt x="0" y="7465442"/>
                </a:lnTo>
                <a:lnTo>
                  <a:pt x="0" y="0"/>
                </a:lnTo>
                <a:close/>
              </a:path>
            </a:pathLst>
          </a:custGeom>
          <a:blipFill>
            <a:blip r:embed="rId3"/>
            <a:stretch>
              <a:fillRect l="0" t="0" r="0" b="0"/>
            </a:stretch>
          </a:blipFill>
        </p:spPr>
      </p:sp>
      <p:sp>
        <p:nvSpPr>
          <p:cNvPr name="TextBox 4" id="4"/>
          <p:cNvSpPr txBox="true"/>
          <p:nvPr/>
        </p:nvSpPr>
        <p:spPr>
          <a:xfrm rot="0">
            <a:off x="173569" y="1671914"/>
            <a:ext cx="11283645" cy="6745605"/>
          </a:xfrm>
          <a:prstGeom prst="rect">
            <a:avLst/>
          </a:prstGeom>
        </p:spPr>
        <p:txBody>
          <a:bodyPr anchor="t" rtlCol="false" tIns="0" lIns="0" bIns="0" rIns="0">
            <a:spAutoFit/>
          </a:bodyPr>
          <a:lstStyle/>
          <a:p>
            <a:pPr algn="l">
              <a:lnSpc>
                <a:spcPts val="6719"/>
              </a:lnSpc>
            </a:pPr>
            <a:r>
              <a:rPr lang="en-US" sz="4800">
                <a:solidFill>
                  <a:srgbClr val="FFFFFF"/>
                </a:solidFill>
                <a:latin typeface="Canva Sans"/>
                <a:ea typeface="Canva Sans"/>
                <a:cs typeface="Canva Sans"/>
                <a:sym typeface="Canva Sans"/>
              </a:rPr>
              <a:t>TIKTOK VIDEO IDEA</a:t>
            </a:r>
          </a:p>
          <a:p>
            <a:pPr algn="l">
              <a:lnSpc>
                <a:spcPts val="6719"/>
              </a:lnSpc>
            </a:pPr>
          </a:p>
          <a:p>
            <a:pPr algn="l">
              <a:lnSpc>
                <a:spcPts val="6719"/>
              </a:lnSpc>
              <a:spcBef>
                <a:spcPct val="0"/>
              </a:spcBef>
            </a:pPr>
            <a:r>
              <a:rPr lang="en-US" sz="4800">
                <a:solidFill>
                  <a:srgbClr val="FFFFFF"/>
                </a:solidFill>
                <a:latin typeface="Canva Sans"/>
                <a:ea typeface="Canva Sans"/>
                <a:cs typeface="Canva Sans"/>
                <a:sym typeface="Canva Sans"/>
              </a:rPr>
              <a:t>MAKE A SHORT AND SNAPPY TIKTOK WITH SOMEONE LOADING THE CAMERA BUT ALL THE AUDIO IS ENHANCED FOR THAT ASMR EFFECT. ALSO MAKE IT IN NATURE BECAUSE THAT ALSO SOUNDS NICE.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976598" y="2805918"/>
            <a:ext cx="8311402" cy="4675164"/>
          </a:xfrm>
          <a:custGeom>
            <a:avLst/>
            <a:gdLst/>
            <a:ahLst/>
            <a:cxnLst/>
            <a:rect r="r" b="b" t="t" l="l"/>
            <a:pathLst>
              <a:path h="4675164" w="8311402">
                <a:moveTo>
                  <a:pt x="0" y="0"/>
                </a:moveTo>
                <a:lnTo>
                  <a:pt x="8311402" y="0"/>
                </a:lnTo>
                <a:lnTo>
                  <a:pt x="8311402" y="4675164"/>
                </a:lnTo>
                <a:lnTo>
                  <a:pt x="0" y="4675164"/>
                </a:lnTo>
                <a:lnTo>
                  <a:pt x="0" y="0"/>
                </a:lnTo>
                <a:close/>
              </a:path>
            </a:pathLst>
          </a:custGeom>
          <a:blipFill>
            <a:blip r:embed="rId3"/>
            <a:stretch>
              <a:fillRect l="0" t="0" r="0" b="0"/>
            </a:stretch>
          </a:blipFill>
        </p:spPr>
      </p:sp>
      <p:sp>
        <p:nvSpPr>
          <p:cNvPr name="TextBox 4" id="4"/>
          <p:cNvSpPr txBox="true"/>
          <p:nvPr/>
        </p:nvSpPr>
        <p:spPr>
          <a:xfrm rot="0">
            <a:off x="0" y="1529685"/>
            <a:ext cx="9767829" cy="5292725"/>
          </a:xfrm>
          <a:prstGeom prst="rect">
            <a:avLst/>
          </a:prstGeom>
        </p:spPr>
        <p:txBody>
          <a:bodyPr anchor="t" rtlCol="false" tIns="0" lIns="0" bIns="0" rIns="0">
            <a:spAutoFit/>
          </a:bodyPr>
          <a:lstStyle/>
          <a:p>
            <a:pPr algn="just">
              <a:lnSpc>
                <a:spcPts val="7000"/>
              </a:lnSpc>
            </a:pPr>
            <a:r>
              <a:rPr lang="en-US" sz="5000">
                <a:solidFill>
                  <a:srgbClr val="FFFFFF"/>
                </a:solidFill>
                <a:latin typeface="Canva Sans"/>
                <a:ea typeface="Canva Sans"/>
                <a:cs typeface="Canva Sans"/>
                <a:sym typeface="Canva Sans"/>
              </a:rPr>
              <a:t>YOUTUBE VIDEO IDEA</a:t>
            </a:r>
          </a:p>
          <a:p>
            <a:pPr algn="just">
              <a:lnSpc>
                <a:spcPts val="7000"/>
              </a:lnSpc>
            </a:pPr>
          </a:p>
          <a:p>
            <a:pPr algn="just">
              <a:lnSpc>
                <a:spcPts val="7000"/>
              </a:lnSpc>
              <a:spcBef>
                <a:spcPct val="0"/>
              </a:spcBef>
            </a:pPr>
            <a:r>
              <a:rPr lang="en-US" sz="5000">
                <a:solidFill>
                  <a:srgbClr val="FFFFFF"/>
                </a:solidFill>
                <a:latin typeface="Canva Sans"/>
                <a:ea typeface="Canva Sans"/>
                <a:cs typeface="Canva Sans"/>
                <a:sym typeface="Canva Sans"/>
              </a:rPr>
              <a:t>MAKE A POV VIDEO USING THE HALF FRAME CAMERA AND TALKING ABOUT THE PROCESS OF TAKING PHOTOS.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326571" y="356337"/>
            <a:ext cx="15716311" cy="9439480"/>
          </a:xfrm>
          <a:prstGeom prst="rect">
            <a:avLst/>
          </a:prstGeom>
        </p:spPr>
        <p:txBody>
          <a:bodyPr anchor="t" rtlCol="false" tIns="0" lIns="0" bIns="0" rIns="0">
            <a:spAutoFit/>
          </a:bodyPr>
          <a:lstStyle/>
          <a:p>
            <a:pPr algn="ctr">
              <a:lnSpc>
                <a:spcPts val="4713"/>
              </a:lnSpc>
            </a:pPr>
            <a:r>
              <a:rPr lang="en-US" sz="3366">
                <a:solidFill>
                  <a:srgbClr val="FFFFFF"/>
                </a:solidFill>
                <a:latin typeface="Canva Sans"/>
                <a:ea typeface="Canva Sans"/>
                <a:cs typeface="Canva Sans"/>
                <a:sym typeface="Canva Sans"/>
              </a:rPr>
              <a:t>INSTAGRAM: THE COMPARISON POSTS WILL BE ENGAGING SO THAT PEOPLE CAN DISCUSS THE DIFRENCES AND THOSE COMMENTS WILL BOOST EXPOSURE. OUR MAIN AUDIENCES IS FIRST TIME FILM PHOTOGRAPHERS AND THEY CAN SEE HOW THE PHOTOS LOOK STRAIGHT OUT OF THE CAMERA WITHOUT DOING ANY EDITING AS YOU WOULD WITH A DIGITAL CAMERA.</a:t>
            </a:r>
          </a:p>
          <a:p>
            <a:pPr algn="ctr">
              <a:lnSpc>
                <a:spcPts val="4713"/>
              </a:lnSpc>
            </a:pPr>
          </a:p>
          <a:p>
            <a:pPr algn="ctr">
              <a:lnSpc>
                <a:spcPts val="4713"/>
              </a:lnSpc>
            </a:pPr>
            <a:r>
              <a:rPr lang="en-US" sz="3366">
                <a:solidFill>
                  <a:srgbClr val="FFFFFF"/>
                </a:solidFill>
                <a:latin typeface="Canva Sans"/>
                <a:ea typeface="Canva Sans"/>
                <a:cs typeface="Canva Sans"/>
                <a:sym typeface="Canva Sans"/>
              </a:rPr>
              <a:t>TIKTOK: THE TIKTOK IDEA IS GOOD FOR THE GOAL BECAUSE IT’S SHOWING THE TACTIAL NATURE OF FILM CAMEA WHICH ON A PLATFORM LIKE TIKTOK WHERE EVERYTHING IS FAST AND CONVENET, THE JUXTOPOSITION OF SOMETHING SLOW AND PHYSICAL WOULD BE GOOD TO SHOWCASE.</a:t>
            </a:r>
          </a:p>
          <a:p>
            <a:pPr algn="ctr">
              <a:lnSpc>
                <a:spcPts val="4713"/>
              </a:lnSpc>
            </a:pPr>
          </a:p>
          <a:p>
            <a:pPr algn="ctr">
              <a:lnSpc>
                <a:spcPts val="4713"/>
              </a:lnSpc>
              <a:spcBef>
                <a:spcPct val="0"/>
              </a:spcBef>
            </a:pPr>
            <a:r>
              <a:rPr lang="en-US" sz="3366">
                <a:solidFill>
                  <a:srgbClr val="FFFFFF"/>
                </a:solidFill>
                <a:latin typeface="Canva Sans"/>
                <a:ea typeface="Canva Sans"/>
                <a:cs typeface="Canva Sans"/>
                <a:sym typeface="Canva Sans"/>
              </a:rPr>
              <a:t>YOUTUBE: THE YOUTUBE VIDEO WILL HELP THE GOAL AS IT SHOWS THE FEATURES OF THE CAMERA IN REAL TIME WHICH WILL SHOW HOW EASY IT IS TO USE THUS REDUCING THE BARRIOR OF ENTRY. OUR AUDIENCE WILL LIKE IT BECASE IT SHOWS THAT ANYONE CAN USE IT AND BE CREATIVE.</a:t>
            </a:r>
          </a:p>
        </p:txBody>
      </p:sp>
      <p:sp>
        <p:nvSpPr>
          <p:cNvPr name="TextBox 4" id="4"/>
          <p:cNvSpPr txBox="true"/>
          <p:nvPr/>
        </p:nvSpPr>
        <p:spPr>
          <a:xfrm rot="5400000">
            <a:off x="13102097" y="4322692"/>
            <a:ext cx="8495381" cy="1641617"/>
          </a:xfrm>
          <a:prstGeom prst="rect">
            <a:avLst/>
          </a:prstGeom>
        </p:spPr>
        <p:txBody>
          <a:bodyPr anchor="t" rtlCol="false" tIns="0" lIns="0" bIns="0" rIns="0">
            <a:spAutoFit/>
          </a:bodyPr>
          <a:lstStyle/>
          <a:p>
            <a:pPr algn="ctr">
              <a:lnSpc>
                <a:spcPts val="13467"/>
              </a:lnSpc>
              <a:spcBef>
                <a:spcPct val="0"/>
              </a:spcBef>
            </a:pPr>
            <a:r>
              <a:rPr lang="en-US" sz="9619">
                <a:solidFill>
                  <a:srgbClr val="FFFFFF"/>
                </a:solidFill>
                <a:latin typeface="Canva Sans"/>
                <a:ea typeface="Canva Sans"/>
                <a:cs typeface="Canva Sans"/>
                <a:sym typeface="Canva Sans"/>
              </a:rPr>
              <a:t>EXPLANATION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DAGxX950dSo</dc:identifier>
  <dcterms:modified xsi:type="dcterms:W3CDTF">2011-08-01T06:04:30Z</dcterms:modified>
  <cp:revision>1</cp:revision>
  <dc:title>Half Frame Camera Presentation</dc:title>
</cp:coreProperties>
</file>